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gi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g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What is a Website?"/>
          <p:cNvSpPr txBox="1"/>
          <p:nvPr>
            <p:ph type="ctrTitle"/>
          </p:nvPr>
        </p:nvSpPr>
        <p:spPr>
          <a:xfrm>
            <a:off x="1270000" y="2874838"/>
            <a:ext cx="10464800" cy="1489324"/>
          </a:xfrm>
          <a:prstGeom prst="rect">
            <a:avLst/>
          </a:prstGeom>
        </p:spPr>
        <p:txBody>
          <a:bodyPr/>
          <a:lstStyle/>
          <a:p>
            <a:pPr/>
            <a:r>
              <a:t>What is a Website?</a:t>
            </a:r>
          </a:p>
        </p:txBody>
      </p:sp>
      <p:sp>
        <p:nvSpPr>
          <p:cNvPr id="120" name="Introduction to Programming"/>
          <p:cNvSpPr txBox="1"/>
          <p:nvPr>
            <p:ph type="subTitle" sz="quarter" idx="1"/>
          </p:nvPr>
        </p:nvSpPr>
        <p:spPr>
          <a:xfrm>
            <a:off x="1155700" y="45974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Introduction to Programming</a:t>
            </a:r>
          </a:p>
        </p:txBody>
      </p:sp>
      <p:sp>
        <p:nvSpPr>
          <p:cNvPr id="121" name="Midori Kocak - August 2018"/>
          <p:cNvSpPr txBox="1"/>
          <p:nvPr/>
        </p:nvSpPr>
        <p:spPr>
          <a:xfrm>
            <a:off x="4536744" y="7033717"/>
            <a:ext cx="3931312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pPr/>
            <a:r>
              <a:t>Midori Kocak - August 2018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165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166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  <p:sp>
        <p:nvSpPr>
          <p:cNvPr id="167" name="Logo"/>
          <p:cNvSpPr txBox="1"/>
          <p:nvPr/>
        </p:nvSpPr>
        <p:spPr>
          <a:xfrm>
            <a:off x="3208235" y="9502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  <p:sp>
        <p:nvSpPr>
          <p:cNvPr id="168" name="Nav"/>
          <p:cNvSpPr txBox="1"/>
          <p:nvPr/>
        </p:nvSpPr>
        <p:spPr>
          <a:xfrm>
            <a:off x="6422809" y="950202"/>
            <a:ext cx="616382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Nav</a:t>
            </a:r>
          </a:p>
        </p:txBody>
      </p:sp>
      <p:sp>
        <p:nvSpPr>
          <p:cNvPr id="169" name="List of Links"/>
          <p:cNvSpPr txBox="1"/>
          <p:nvPr/>
        </p:nvSpPr>
        <p:spPr>
          <a:xfrm>
            <a:off x="7393482" y="3152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170" name="A sidebar"/>
          <p:cNvSpPr txBox="1"/>
          <p:nvPr/>
        </p:nvSpPr>
        <p:spPr>
          <a:xfrm>
            <a:off x="408927" y="1864756"/>
            <a:ext cx="134114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 sidebar</a:t>
            </a:r>
          </a:p>
        </p:txBody>
      </p:sp>
      <p:sp>
        <p:nvSpPr>
          <p:cNvPr id="171" name="List of Links"/>
          <p:cNvSpPr txBox="1"/>
          <p:nvPr/>
        </p:nvSpPr>
        <p:spPr>
          <a:xfrm>
            <a:off x="243382" y="29314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174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175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  <p:sp>
        <p:nvSpPr>
          <p:cNvPr id="176" name="Logo"/>
          <p:cNvSpPr txBox="1"/>
          <p:nvPr/>
        </p:nvSpPr>
        <p:spPr>
          <a:xfrm>
            <a:off x="3208235" y="9502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  <p:sp>
        <p:nvSpPr>
          <p:cNvPr id="177" name="Nav"/>
          <p:cNvSpPr txBox="1"/>
          <p:nvPr/>
        </p:nvSpPr>
        <p:spPr>
          <a:xfrm>
            <a:off x="6422809" y="950202"/>
            <a:ext cx="616382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Nav</a:t>
            </a:r>
          </a:p>
        </p:txBody>
      </p:sp>
      <p:sp>
        <p:nvSpPr>
          <p:cNvPr id="178" name="List of Links"/>
          <p:cNvSpPr txBox="1"/>
          <p:nvPr/>
        </p:nvSpPr>
        <p:spPr>
          <a:xfrm>
            <a:off x="7393482" y="3152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179" name="A sidebar"/>
          <p:cNvSpPr txBox="1"/>
          <p:nvPr/>
        </p:nvSpPr>
        <p:spPr>
          <a:xfrm>
            <a:off x="408927" y="1864756"/>
            <a:ext cx="134114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 sidebar</a:t>
            </a:r>
          </a:p>
        </p:txBody>
      </p:sp>
      <p:sp>
        <p:nvSpPr>
          <p:cNvPr id="180" name="List of Links"/>
          <p:cNvSpPr txBox="1"/>
          <p:nvPr/>
        </p:nvSpPr>
        <p:spPr>
          <a:xfrm>
            <a:off x="243382" y="29314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181" name="Main content area"/>
          <p:cNvSpPr txBox="1"/>
          <p:nvPr/>
        </p:nvSpPr>
        <p:spPr>
          <a:xfrm>
            <a:off x="3731171" y="1674102"/>
            <a:ext cx="2443658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Main content area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184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185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  <p:sp>
        <p:nvSpPr>
          <p:cNvPr id="186" name="Logo"/>
          <p:cNvSpPr txBox="1"/>
          <p:nvPr/>
        </p:nvSpPr>
        <p:spPr>
          <a:xfrm>
            <a:off x="3208235" y="9502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  <p:sp>
        <p:nvSpPr>
          <p:cNvPr id="187" name="Nav"/>
          <p:cNvSpPr txBox="1"/>
          <p:nvPr/>
        </p:nvSpPr>
        <p:spPr>
          <a:xfrm>
            <a:off x="6422809" y="950202"/>
            <a:ext cx="616382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Nav</a:t>
            </a:r>
          </a:p>
        </p:txBody>
      </p:sp>
      <p:sp>
        <p:nvSpPr>
          <p:cNvPr id="188" name="List of Links"/>
          <p:cNvSpPr txBox="1"/>
          <p:nvPr/>
        </p:nvSpPr>
        <p:spPr>
          <a:xfrm>
            <a:off x="7393482" y="3152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189" name="A sidebar"/>
          <p:cNvSpPr txBox="1"/>
          <p:nvPr/>
        </p:nvSpPr>
        <p:spPr>
          <a:xfrm>
            <a:off x="408927" y="1864756"/>
            <a:ext cx="134114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 sidebar</a:t>
            </a:r>
          </a:p>
        </p:txBody>
      </p:sp>
      <p:sp>
        <p:nvSpPr>
          <p:cNvPr id="190" name="List of Links"/>
          <p:cNvSpPr txBox="1"/>
          <p:nvPr/>
        </p:nvSpPr>
        <p:spPr>
          <a:xfrm>
            <a:off x="243382" y="29314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191" name="Main content area"/>
          <p:cNvSpPr txBox="1"/>
          <p:nvPr/>
        </p:nvSpPr>
        <p:spPr>
          <a:xfrm>
            <a:off x="3731171" y="1674102"/>
            <a:ext cx="2443658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Main content area</a:t>
            </a:r>
          </a:p>
        </p:txBody>
      </p:sp>
      <p:sp>
        <p:nvSpPr>
          <p:cNvPr id="192" name="Article"/>
          <p:cNvSpPr txBox="1"/>
          <p:nvPr/>
        </p:nvSpPr>
        <p:spPr>
          <a:xfrm>
            <a:off x="7290993" y="2283702"/>
            <a:ext cx="937414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Article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195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196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  <p:sp>
        <p:nvSpPr>
          <p:cNvPr id="197" name="Logo"/>
          <p:cNvSpPr txBox="1"/>
          <p:nvPr/>
        </p:nvSpPr>
        <p:spPr>
          <a:xfrm>
            <a:off x="3208235" y="9502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  <p:sp>
        <p:nvSpPr>
          <p:cNvPr id="198" name="Nav"/>
          <p:cNvSpPr txBox="1"/>
          <p:nvPr/>
        </p:nvSpPr>
        <p:spPr>
          <a:xfrm>
            <a:off x="6422809" y="950202"/>
            <a:ext cx="616382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Nav</a:t>
            </a:r>
          </a:p>
        </p:txBody>
      </p:sp>
      <p:sp>
        <p:nvSpPr>
          <p:cNvPr id="199" name="List of Links"/>
          <p:cNvSpPr txBox="1"/>
          <p:nvPr/>
        </p:nvSpPr>
        <p:spPr>
          <a:xfrm>
            <a:off x="7393482" y="3152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200" name="A sidebar"/>
          <p:cNvSpPr txBox="1"/>
          <p:nvPr/>
        </p:nvSpPr>
        <p:spPr>
          <a:xfrm>
            <a:off x="408927" y="1864756"/>
            <a:ext cx="134114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 sidebar</a:t>
            </a:r>
          </a:p>
        </p:txBody>
      </p:sp>
      <p:sp>
        <p:nvSpPr>
          <p:cNvPr id="201" name="List of Links"/>
          <p:cNvSpPr txBox="1"/>
          <p:nvPr/>
        </p:nvSpPr>
        <p:spPr>
          <a:xfrm>
            <a:off x="243382" y="29314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202" name="Main content area"/>
          <p:cNvSpPr txBox="1"/>
          <p:nvPr/>
        </p:nvSpPr>
        <p:spPr>
          <a:xfrm>
            <a:off x="3731171" y="1674102"/>
            <a:ext cx="2443658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Main content area</a:t>
            </a:r>
          </a:p>
        </p:txBody>
      </p:sp>
      <p:sp>
        <p:nvSpPr>
          <p:cNvPr id="203" name="Article"/>
          <p:cNvSpPr txBox="1"/>
          <p:nvPr/>
        </p:nvSpPr>
        <p:spPr>
          <a:xfrm>
            <a:off x="7290993" y="2283702"/>
            <a:ext cx="937414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Article</a:t>
            </a:r>
          </a:p>
        </p:txBody>
      </p:sp>
      <p:sp>
        <p:nvSpPr>
          <p:cNvPr id="204" name="Rectangle"/>
          <p:cNvSpPr/>
          <p:nvPr/>
        </p:nvSpPr>
        <p:spPr>
          <a:xfrm>
            <a:off x="4127500" y="2209800"/>
            <a:ext cx="786067" cy="584200"/>
          </a:xfrm>
          <a:prstGeom prst="rect">
            <a:avLst/>
          </a:prstGeom>
          <a:ln w="127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207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208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  <p:sp>
        <p:nvSpPr>
          <p:cNvPr id="209" name="Logo"/>
          <p:cNvSpPr txBox="1"/>
          <p:nvPr/>
        </p:nvSpPr>
        <p:spPr>
          <a:xfrm>
            <a:off x="3208235" y="9502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  <p:sp>
        <p:nvSpPr>
          <p:cNvPr id="210" name="Nav"/>
          <p:cNvSpPr txBox="1"/>
          <p:nvPr/>
        </p:nvSpPr>
        <p:spPr>
          <a:xfrm>
            <a:off x="6422809" y="950202"/>
            <a:ext cx="616382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Nav</a:t>
            </a:r>
          </a:p>
        </p:txBody>
      </p:sp>
      <p:sp>
        <p:nvSpPr>
          <p:cNvPr id="211" name="List of Links"/>
          <p:cNvSpPr txBox="1"/>
          <p:nvPr/>
        </p:nvSpPr>
        <p:spPr>
          <a:xfrm>
            <a:off x="7393482" y="3152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212" name="A sidebar"/>
          <p:cNvSpPr txBox="1"/>
          <p:nvPr/>
        </p:nvSpPr>
        <p:spPr>
          <a:xfrm>
            <a:off x="408927" y="1864756"/>
            <a:ext cx="134114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 sidebar</a:t>
            </a:r>
          </a:p>
        </p:txBody>
      </p:sp>
      <p:sp>
        <p:nvSpPr>
          <p:cNvPr id="213" name="List of Links"/>
          <p:cNvSpPr txBox="1"/>
          <p:nvPr/>
        </p:nvSpPr>
        <p:spPr>
          <a:xfrm>
            <a:off x="243382" y="29314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214" name="Main content area"/>
          <p:cNvSpPr txBox="1"/>
          <p:nvPr/>
        </p:nvSpPr>
        <p:spPr>
          <a:xfrm>
            <a:off x="3731171" y="1674102"/>
            <a:ext cx="2443658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Main content area</a:t>
            </a:r>
          </a:p>
        </p:txBody>
      </p:sp>
      <p:sp>
        <p:nvSpPr>
          <p:cNvPr id="215" name="Article"/>
          <p:cNvSpPr txBox="1"/>
          <p:nvPr/>
        </p:nvSpPr>
        <p:spPr>
          <a:xfrm>
            <a:off x="7290993" y="2283702"/>
            <a:ext cx="937414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Article</a:t>
            </a:r>
          </a:p>
        </p:txBody>
      </p:sp>
      <p:sp>
        <p:nvSpPr>
          <p:cNvPr id="216" name="Rectangle"/>
          <p:cNvSpPr/>
          <p:nvPr/>
        </p:nvSpPr>
        <p:spPr>
          <a:xfrm>
            <a:off x="4127500" y="2209800"/>
            <a:ext cx="786067" cy="584200"/>
          </a:xfrm>
          <a:prstGeom prst="rect">
            <a:avLst/>
          </a:prstGeom>
          <a:ln w="127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7" name="Rectangle"/>
          <p:cNvSpPr/>
          <p:nvPr/>
        </p:nvSpPr>
        <p:spPr>
          <a:xfrm>
            <a:off x="4127500" y="2893341"/>
            <a:ext cx="7441909" cy="2539157"/>
          </a:xfrm>
          <a:prstGeom prst="rect">
            <a:avLst/>
          </a:prstGeom>
          <a:ln w="127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8" name="Paragraph"/>
          <p:cNvSpPr txBox="1"/>
          <p:nvPr/>
        </p:nvSpPr>
        <p:spPr>
          <a:xfrm>
            <a:off x="4083215" y="5605741"/>
            <a:ext cx="146017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Paragraph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221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222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  <p:sp>
        <p:nvSpPr>
          <p:cNvPr id="223" name="Logo"/>
          <p:cNvSpPr txBox="1"/>
          <p:nvPr/>
        </p:nvSpPr>
        <p:spPr>
          <a:xfrm>
            <a:off x="3208235" y="9502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  <p:sp>
        <p:nvSpPr>
          <p:cNvPr id="224" name="Nav"/>
          <p:cNvSpPr txBox="1"/>
          <p:nvPr/>
        </p:nvSpPr>
        <p:spPr>
          <a:xfrm>
            <a:off x="6422809" y="950202"/>
            <a:ext cx="616382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Nav</a:t>
            </a:r>
          </a:p>
        </p:txBody>
      </p:sp>
      <p:sp>
        <p:nvSpPr>
          <p:cNvPr id="225" name="List of Links"/>
          <p:cNvSpPr txBox="1"/>
          <p:nvPr/>
        </p:nvSpPr>
        <p:spPr>
          <a:xfrm>
            <a:off x="7393482" y="3152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226" name="A sidebar"/>
          <p:cNvSpPr txBox="1"/>
          <p:nvPr/>
        </p:nvSpPr>
        <p:spPr>
          <a:xfrm>
            <a:off x="408927" y="1864756"/>
            <a:ext cx="134114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 sidebar</a:t>
            </a:r>
          </a:p>
        </p:txBody>
      </p:sp>
      <p:sp>
        <p:nvSpPr>
          <p:cNvPr id="227" name="List of Links"/>
          <p:cNvSpPr txBox="1"/>
          <p:nvPr/>
        </p:nvSpPr>
        <p:spPr>
          <a:xfrm>
            <a:off x="243382" y="29314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228" name="Main content area"/>
          <p:cNvSpPr txBox="1"/>
          <p:nvPr/>
        </p:nvSpPr>
        <p:spPr>
          <a:xfrm>
            <a:off x="3731171" y="1674102"/>
            <a:ext cx="2443658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Main content area</a:t>
            </a:r>
          </a:p>
        </p:txBody>
      </p:sp>
      <p:sp>
        <p:nvSpPr>
          <p:cNvPr id="229" name="Article"/>
          <p:cNvSpPr txBox="1"/>
          <p:nvPr/>
        </p:nvSpPr>
        <p:spPr>
          <a:xfrm>
            <a:off x="7290993" y="2283702"/>
            <a:ext cx="937414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Article</a:t>
            </a:r>
          </a:p>
        </p:txBody>
      </p:sp>
      <p:sp>
        <p:nvSpPr>
          <p:cNvPr id="230" name="Rectangle"/>
          <p:cNvSpPr/>
          <p:nvPr/>
        </p:nvSpPr>
        <p:spPr>
          <a:xfrm>
            <a:off x="4127500" y="2209800"/>
            <a:ext cx="786067" cy="584200"/>
          </a:xfrm>
          <a:prstGeom prst="rect">
            <a:avLst/>
          </a:prstGeom>
          <a:ln w="127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1" name="Rectangle"/>
          <p:cNvSpPr/>
          <p:nvPr/>
        </p:nvSpPr>
        <p:spPr>
          <a:xfrm>
            <a:off x="4127500" y="2893341"/>
            <a:ext cx="7441909" cy="2539157"/>
          </a:xfrm>
          <a:prstGeom prst="rect">
            <a:avLst/>
          </a:prstGeom>
          <a:ln w="127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2" name="Paragraph"/>
          <p:cNvSpPr txBox="1"/>
          <p:nvPr/>
        </p:nvSpPr>
        <p:spPr>
          <a:xfrm>
            <a:off x="4083215" y="5605741"/>
            <a:ext cx="146017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Paragraph</a:t>
            </a:r>
          </a:p>
        </p:txBody>
      </p:sp>
      <p:sp>
        <p:nvSpPr>
          <p:cNvPr id="233" name="Footer"/>
          <p:cNvSpPr txBox="1"/>
          <p:nvPr/>
        </p:nvSpPr>
        <p:spPr>
          <a:xfrm>
            <a:off x="1184655" y="7053541"/>
            <a:ext cx="958089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Footer</a:t>
            </a:r>
          </a:p>
        </p:txBody>
      </p:sp>
      <p:sp>
        <p:nvSpPr>
          <p:cNvPr id="234" name="Mostly boring stuff"/>
          <p:cNvSpPr txBox="1"/>
          <p:nvPr/>
        </p:nvSpPr>
        <p:spPr>
          <a:xfrm>
            <a:off x="9275165" y="7053541"/>
            <a:ext cx="253167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Mostly boring stuff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237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238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  <p:sp>
        <p:nvSpPr>
          <p:cNvPr id="239" name="Logo"/>
          <p:cNvSpPr txBox="1"/>
          <p:nvPr/>
        </p:nvSpPr>
        <p:spPr>
          <a:xfrm>
            <a:off x="3208235" y="9502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  <p:sp>
        <p:nvSpPr>
          <p:cNvPr id="240" name="Nav"/>
          <p:cNvSpPr txBox="1"/>
          <p:nvPr/>
        </p:nvSpPr>
        <p:spPr>
          <a:xfrm>
            <a:off x="6422809" y="950202"/>
            <a:ext cx="616382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Nav</a:t>
            </a:r>
          </a:p>
        </p:txBody>
      </p:sp>
      <p:sp>
        <p:nvSpPr>
          <p:cNvPr id="241" name="List of Links"/>
          <p:cNvSpPr txBox="1"/>
          <p:nvPr/>
        </p:nvSpPr>
        <p:spPr>
          <a:xfrm>
            <a:off x="7393482" y="3152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242" name="A sidebar"/>
          <p:cNvSpPr txBox="1"/>
          <p:nvPr/>
        </p:nvSpPr>
        <p:spPr>
          <a:xfrm>
            <a:off x="408927" y="1864756"/>
            <a:ext cx="134114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 sidebar</a:t>
            </a:r>
          </a:p>
        </p:txBody>
      </p:sp>
      <p:sp>
        <p:nvSpPr>
          <p:cNvPr id="243" name="List of Links"/>
          <p:cNvSpPr txBox="1"/>
          <p:nvPr/>
        </p:nvSpPr>
        <p:spPr>
          <a:xfrm>
            <a:off x="243382" y="29314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244" name="Main content area"/>
          <p:cNvSpPr txBox="1"/>
          <p:nvPr/>
        </p:nvSpPr>
        <p:spPr>
          <a:xfrm>
            <a:off x="3731171" y="1674102"/>
            <a:ext cx="2443658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Main content area</a:t>
            </a:r>
          </a:p>
        </p:txBody>
      </p:sp>
      <p:sp>
        <p:nvSpPr>
          <p:cNvPr id="245" name="Article"/>
          <p:cNvSpPr txBox="1"/>
          <p:nvPr/>
        </p:nvSpPr>
        <p:spPr>
          <a:xfrm>
            <a:off x="7290993" y="2283702"/>
            <a:ext cx="937414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Article</a:t>
            </a:r>
          </a:p>
        </p:txBody>
      </p:sp>
      <p:sp>
        <p:nvSpPr>
          <p:cNvPr id="246" name="Rectangle"/>
          <p:cNvSpPr/>
          <p:nvPr/>
        </p:nvSpPr>
        <p:spPr>
          <a:xfrm>
            <a:off x="4127500" y="2209800"/>
            <a:ext cx="786067" cy="584200"/>
          </a:xfrm>
          <a:prstGeom prst="rect">
            <a:avLst/>
          </a:prstGeom>
          <a:ln w="127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7" name="Rectangle"/>
          <p:cNvSpPr/>
          <p:nvPr/>
        </p:nvSpPr>
        <p:spPr>
          <a:xfrm>
            <a:off x="4127500" y="2893341"/>
            <a:ext cx="7441909" cy="2539157"/>
          </a:xfrm>
          <a:prstGeom prst="rect">
            <a:avLst/>
          </a:prstGeom>
          <a:ln w="127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8" name="Paragraph"/>
          <p:cNvSpPr txBox="1"/>
          <p:nvPr/>
        </p:nvSpPr>
        <p:spPr>
          <a:xfrm>
            <a:off x="4083215" y="5605741"/>
            <a:ext cx="146017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Paragraph</a:t>
            </a:r>
          </a:p>
        </p:txBody>
      </p:sp>
      <p:sp>
        <p:nvSpPr>
          <p:cNvPr id="249" name="Footer"/>
          <p:cNvSpPr txBox="1"/>
          <p:nvPr/>
        </p:nvSpPr>
        <p:spPr>
          <a:xfrm>
            <a:off x="1184655" y="7053541"/>
            <a:ext cx="958089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Footer</a:t>
            </a:r>
          </a:p>
        </p:txBody>
      </p:sp>
      <p:sp>
        <p:nvSpPr>
          <p:cNvPr id="250" name="Mostly boring stuff"/>
          <p:cNvSpPr txBox="1"/>
          <p:nvPr/>
        </p:nvSpPr>
        <p:spPr>
          <a:xfrm>
            <a:off x="9275165" y="7053541"/>
            <a:ext cx="253167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Mostly boring stuff</a:t>
            </a:r>
          </a:p>
        </p:txBody>
      </p:sp>
      <p:sp>
        <p:nvSpPr>
          <p:cNvPr id="251" name="List of Links"/>
          <p:cNvSpPr txBox="1"/>
          <p:nvPr/>
        </p:nvSpPr>
        <p:spPr>
          <a:xfrm>
            <a:off x="4993182" y="77828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252" name="Logo"/>
          <p:cNvSpPr txBox="1"/>
          <p:nvPr/>
        </p:nvSpPr>
        <p:spPr>
          <a:xfrm>
            <a:off x="3043135" y="77828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1200px-HTML5_logo_and_wordmark.svg.png" descr="1200px-HTML5_logo_and_wordmark.svg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7575" t="0" r="7575" b="0"/>
          <a:stretch>
            <a:fillRect/>
          </a:stretch>
        </p:blipFill>
        <p:spPr>
          <a:xfrm>
            <a:off x="6718300" y="1733550"/>
            <a:ext cx="5334000" cy="6286500"/>
          </a:xfrm>
          <a:prstGeom prst="rect">
            <a:avLst/>
          </a:prstGeom>
        </p:spPr>
      </p:pic>
      <p:sp>
        <p:nvSpPr>
          <p:cNvPr id="255" name="Hypertext Markup Language (HTML) is the standard markup language for creating web pages and web applications. With Cascading Style Sheets (CSS) and JavaScript, it forms a triad of cornerstone technologies for the World Wide Web.[4]…"/>
          <p:cNvSpPr txBox="1"/>
          <p:nvPr>
            <p:ph type="body" sz="half" idx="1"/>
          </p:nvPr>
        </p:nvSpPr>
        <p:spPr>
          <a:xfrm>
            <a:off x="1041400" y="1733550"/>
            <a:ext cx="5334000" cy="6286500"/>
          </a:xfrm>
          <a:prstGeom prst="rect">
            <a:avLst/>
          </a:prstGeom>
        </p:spPr>
        <p:txBody>
          <a:bodyPr/>
          <a:lstStyle/>
          <a:p>
            <a:pPr marL="325754" indent="-325754" defTabSz="554990">
              <a:spcBef>
                <a:spcPts val="3000"/>
              </a:spcBef>
              <a:defRPr sz="2660"/>
            </a:pPr>
            <a:r>
              <a:rPr b="1"/>
              <a:t>Hypertext Markup Language (HTML)</a:t>
            </a:r>
            <a:r>
              <a:t> is the standard markup language for creating web pages and web applications. </a:t>
            </a:r>
            <a:r>
              <a:rPr b="1"/>
              <a:t>With Cascading Style Sheets (CSS) </a:t>
            </a:r>
            <a:r>
              <a:t>and </a:t>
            </a:r>
            <a:r>
              <a:rPr b="1"/>
              <a:t>JavaScript</a:t>
            </a:r>
            <a:r>
              <a:t>, it forms a triad of cornerstone technologies for the World Wide Web.[4]</a:t>
            </a:r>
          </a:p>
          <a:p>
            <a:pPr marL="325754" indent="-325754" defTabSz="554990">
              <a:spcBef>
                <a:spcPts val="3000"/>
              </a:spcBef>
              <a:defRPr sz="2660"/>
            </a:pPr>
            <a:r>
              <a:t>Marking means wrapping content to tags.</a:t>
            </a:r>
          </a:p>
          <a:p>
            <a:pPr marL="325754" indent="-325754" defTabSz="554990">
              <a:spcBef>
                <a:spcPts val="3000"/>
              </a:spcBef>
              <a:defRPr sz="2660"/>
            </a:pPr>
            <a:r>
              <a:t>Is a subset of XML (Extensible Markup Language)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carbon.png" descr="carbon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308" r="0" b="30200"/>
          <a:stretch>
            <a:fillRect/>
          </a:stretch>
        </p:blipFill>
        <p:spPr>
          <a:xfrm>
            <a:off x="419547" y="274878"/>
            <a:ext cx="12165687" cy="906589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html-tag.gif" descr="html-tag.gi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054100" y="2722664"/>
            <a:ext cx="10896446" cy="430828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Screen Shot 2018-08-12 at 10.56.42.png" descr="Screen Shot 2018-08-12 at 10.56.42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683" r="0" b="683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24" name="Screen Shot 2018-08-12 at 10.56.00.png" descr="Screen Shot 2018-08-12 at 10.56.00.png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0" t="498" r="0" b="21507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25" name="Screen Shot 2018-08-12 at 10.37.35.png" descr="Screen Shot 2018-08-12 at 10.37.35.pn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61" t="0" r="51942" b="0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Screen Shot 2018-08-12 at 11.49.05.png" descr="Screen Shot 2018-08-12 at 11.49.05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390" t="3131" r="16646" b="1016"/>
          <a:stretch>
            <a:fillRect/>
          </a:stretch>
        </p:blipFill>
        <p:spPr>
          <a:xfrm>
            <a:off x="6805017" y="2710457"/>
            <a:ext cx="5804041" cy="4873044"/>
          </a:xfrm>
          <a:prstGeom prst="rect">
            <a:avLst/>
          </a:prstGeom>
        </p:spPr>
      </p:pic>
      <p:sp>
        <p:nvSpPr>
          <p:cNvPr id="262" name="Empty HTML P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Empty HTML Page</a:t>
            </a:r>
          </a:p>
        </p:txBody>
      </p:sp>
      <p:sp>
        <p:nvSpPr>
          <p:cNvPr id="263" name="The first thing on an HTML page is the doctype, which tells the browser which version of the markup language the page is using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64032" indent="-264032" defTabSz="449833">
              <a:spcBef>
                <a:spcPts val="2400"/>
              </a:spcBef>
              <a:defRPr sz="2156"/>
            </a:pPr>
            <a:r>
              <a:t>The first thing on an HTML page is the </a:t>
            </a:r>
            <a:r>
              <a:rPr b="1"/>
              <a:t>doctype</a:t>
            </a:r>
            <a:r>
              <a:t>, which tells the browser which version of the markup language the page is using.</a:t>
            </a:r>
          </a:p>
          <a:p>
            <a:pPr marL="264032" indent="-264032" defTabSz="449833">
              <a:spcBef>
                <a:spcPts val="2400"/>
              </a:spcBef>
              <a:defRPr sz="2156"/>
            </a:pPr>
            <a:r>
              <a:t>After &lt;doctype&gt;, the page content must be contained between &lt;html&gt; tags.</a:t>
            </a:r>
          </a:p>
          <a:p>
            <a:pPr marL="264032" indent="-264032" defTabSz="449833">
              <a:spcBef>
                <a:spcPts val="2400"/>
              </a:spcBef>
              <a:defRPr sz="2156"/>
            </a:pPr>
            <a:r>
              <a:rPr b="1"/>
              <a:t>Head</a:t>
            </a:r>
            <a:r>
              <a:t>: The head contains the title of the page &amp; meta information about the page. Meta information is not visible to the user, but has many purposes, like providing information to search engines. </a:t>
            </a:r>
          </a:p>
          <a:p>
            <a:pPr marL="264032" indent="-264032" defTabSz="449833">
              <a:spcBef>
                <a:spcPts val="2400"/>
              </a:spcBef>
              <a:defRPr sz="2156"/>
            </a:pPr>
            <a:r>
              <a:rPr b="1"/>
              <a:t>Body</a:t>
            </a:r>
            <a:r>
              <a:t>: The body contains the actual content of the page. Everything that is contained in the body is visible to the user.</a:t>
            </a:r>
          </a:p>
        </p:txBody>
      </p:sp>
      <p:sp>
        <p:nvSpPr>
          <p:cNvPr id="264" name="Source: http://girldevelopit.github.io/gdi-featured-html-css-intro/class1.html#/1"/>
          <p:cNvSpPr txBox="1"/>
          <p:nvPr/>
        </p:nvSpPr>
        <p:spPr>
          <a:xfrm>
            <a:off x="2263241" y="9055099"/>
            <a:ext cx="8478318" cy="387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800">
                <a:solidFill>
                  <a:schemeClr val="accent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Source: http://girldevelopit.github.io/gdi-featured-html-css-intro/class1.html#/1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7879" t="0" r="38020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67" name="Tags we use mo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Tags we use most</a:t>
            </a:r>
          </a:p>
        </p:txBody>
      </p:sp>
      <p:sp>
        <p:nvSpPr>
          <p:cNvPr id="268" name="&lt;h1&gt;Title&lt;h1&gt; A heading. Used for title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&lt;h1&gt;Title&lt;h1&gt; A heading. Used for titles</a:t>
            </a:r>
          </a:p>
          <a:p>
            <a:pPr/>
            <a:r>
              <a:t>&lt;p&gt;Paragraph&lt;p&gt; Used for praragraphs.</a:t>
            </a:r>
          </a:p>
          <a:p>
            <a:pPr/>
            <a:r>
              <a:t>&lt;a href=“http://linkedin.com”&gt;LinkedIn&lt;/a&gt; Used for giving linki to other webpages.</a:t>
            </a:r>
          </a:p>
          <a:p>
            <a:pPr/>
            <a:r>
              <a:t>&lt;img src=“midori.jpg” /&gt; Shows images. It doesn’t close. (A stadanlone tag)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7879" t="0" r="38020" b="0"/>
          <a:stretch>
            <a:fillRect/>
          </a:stretch>
        </p:blipFill>
        <p:spPr>
          <a:xfrm>
            <a:off x="1041400" y="2768600"/>
            <a:ext cx="5334000" cy="6286500"/>
          </a:xfrm>
          <a:prstGeom prst="rect">
            <a:avLst/>
          </a:prstGeom>
        </p:spPr>
      </p:pic>
      <p:sp>
        <p:nvSpPr>
          <p:cNvPr id="271" name="Tags we use mo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Tags we use most</a:t>
            </a:r>
          </a:p>
        </p:txBody>
      </p:sp>
      <p:sp>
        <p:nvSpPr>
          <p:cNvPr id="272" name="&lt;b&gt;Bold Text&lt;b&gt; Makes a text bold…"/>
          <p:cNvSpPr txBox="1"/>
          <p:nvPr>
            <p:ph type="body" sz="half" idx="1"/>
          </p:nvPr>
        </p:nvSpPr>
        <p:spPr>
          <a:xfrm>
            <a:off x="7073900" y="2768600"/>
            <a:ext cx="5334000" cy="6286500"/>
          </a:xfrm>
          <a:prstGeom prst="rect">
            <a:avLst/>
          </a:prstGeom>
        </p:spPr>
        <p:txBody>
          <a:bodyPr/>
          <a:lstStyle/>
          <a:p>
            <a:pPr/>
            <a:r>
              <a:t>&lt;b&gt;Bold Text&lt;b&gt; Makes a text bold</a:t>
            </a:r>
          </a:p>
          <a:p>
            <a:pPr/>
            <a:r>
              <a:t>&lt;i&gt;Italic text&lt;i&gt; Makes a text italik</a:t>
            </a:r>
          </a:p>
          <a:p>
            <a:pPr/>
            <a:r>
              <a:t>&lt;div&gt;Content&lt;/div&gt; Used to separate and style contents.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Let’s develop an example using basic tags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develop an example using basic tags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Development Environ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pPr/>
            <a:r>
              <a:t>Development Environment</a:t>
            </a:r>
          </a:p>
        </p:txBody>
      </p:sp>
      <p:sp>
        <p:nvSpPr>
          <p:cNvPr id="277" name="Download editor you like. Sublime Text, Notepad++, Atom, VS Code or Text Mat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Download editor you like. Sublime Text, Notepad++, Atom, VS Code or Text Mate.</a:t>
            </a:r>
          </a:p>
          <a:p>
            <a:pPr/>
            <a:r>
              <a:t>Create a /src holder in your home directory. You will keep projects here.</a:t>
            </a:r>
          </a:p>
          <a:p>
            <a:pPr/>
            <a:r>
              <a:t>Create /learn-html folder under /src folder. Inside that folder create /img /js /css folders and an empty index.html page.</a:t>
            </a:r>
          </a:p>
          <a:p>
            <a:pPr/>
            <a:r>
              <a:t>Open index.html page in your editor.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Screen Shot 2018-08-12 at 10.36.01.png" descr="Screen Shot 2018-08-12 at 10.36.01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20" t="0" r="24352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8" name="Descrip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Description</a:t>
            </a:r>
          </a:p>
        </p:txBody>
      </p:sp>
      <p:sp>
        <p:nvSpPr>
          <p:cNvPr id="129" name="A website is a collection of related web pages, including multimedia content, typically identified with a common domain name, and published on at least one web server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05180" indent="-305180" defTabSz="519937">
              <a:spcBef>
                <a:spcPts val="2800"/>
              </a:spcBef>
              <a:defRPr sz="2492"/>
            </a:pPr>
            <a:r>
              <a:t>A website is a collection of related </a:t>
            </a:r>
            <a:r>
              <a:rPr b="1"/>
              <a:t>web pages</a:t>
            </a:r>
            <a:r>
              <a:t>, including multimedia </a:t>
            </a:r>
            <a:r>
              <a:rPr b="1"/>
              <a:t>content</a:t>
            </a:r>
            <a:r>
              <a:t>, typically identified with a common </a:t>
            </a:r>
            <a:r>
              <a:rPr b="1"/>
              <a:t>domain name</a:t>
            </a:r>
            <a:r>
              <a:t>, and published on at least one </a:t>
            </a:r>
            <a:r>
              <a:rPr b="1"/>
              <a:t>web server</a:t>
            </a:r>
            <a:r>
              <a:t>.</a:t>
            </a:r>
          </a:p>
          <a:p>
            <a:pPr marL="305180" indent="-305180" defTabSz="519937">
              <a:spcBef>
                <a:spcPts val="2800"/>
              </a:spcBef>
              <a:defRPr sz="2492"/>
            </a:pPr>
            <a:r>
              <a:t>A </a:t>
            </a:r>
            <a:r>
              <a:rPr b="1"/>
              <a:t>webpage</a:t>
            </a:r>
            <a:r>
              <a:t> is a document which can be displayed in a web browser such as Firefox, Google Chrome, Opera, Microsoft Internet Explorer or Edge, or Apple's Safari. These are also often called just “pages.”</a:t>
            </a:r>
          </a:p>
          <a:p>
            <a:pPr marL="305180" indent="-305180" defTabSz="519937">
              <a:spcBef>
                <a:spcPts val="2800"/>
              </a:spcBef>
              <a:defRPr sz="2492"/>
            </a:pPr>
            <a:r>
              <a:t>A  </a:t>
            </a:r>
            <a:r>
              <a:rPr b="1"/>
              <a:t>web server</a:t>
            </a:r>
            <a:r>
              <a:t> is a computer that hosts a website on the Internet.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132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135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136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139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140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  <p:sp>
        <p:nvSpPr>
          <p:cNvPr id="141" name="Logo"/>
          <p:cNvSpPr txBox="1"/>
          <p:nvPr/>
        </p:nvSpPr>
        <p:spPr>
          <a:xfrm>
            <a:off x="3208235" y="9883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144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145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  <p:sp>
        <p:nvSpPr>
          <p:cNvPr id="146" name="Logo"/>
          <p:cNvSpPr txBox="1"/>
          <p:nvPr/>
        </p:nvSpPr>
        <p:spPr>
          <a:xfrm>
            <a:off x="3208235" y="9502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  <p:sp>
        <p:nvSpPr>
          <p:cNvPr id="147" name="Nav"/>
          <p:cNvSpPr txBox="1"/>
          <p:nvPr/>
        </p:nvSpPr>
        <p:spPr>
          <a:xfrm>
            <a:off x="6422809" y="950202"/>
            <a:ext cx="616382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Nav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150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151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  <p:sp>
        <p:nvSpPr>
          <p:cNvPr id="152" name="Logo"/>
          <p:cNvSpPr txBox="1"/>
          <p:nvPr/>
        </p:nvSpPr>
        <p:spPr>
          <a:xfrm>
            <a:off x="3208235" y="9502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  <p:sp>
        <p:nvSpPr>
          <p:cNvPr id="153" name="Nav"/>
          <p:cNvSpPr txBox="1"/>
          <p:nvPr/>
        </p:nvSpPr>
        <p:spPr>
          <a:xfrm>
            <a:off x="6422809" y="950202"/>
            <a:ext cx="616382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Nav</a:t>
            </a:r>
          </a:p>
        </p:txBody>
      </p:sp>
      <p:sp>
        <p:nvSpPr>
          <p:cNvPr id="154" name="List of Links"/>
          <p:cNvSpPr txBox="1"/>
          <p:nvPr/>
        </p:nvSpPr>
        <p:spPr>
          <a:xfrm>
            <a:off x="7393482" y="3152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html1.jpg" descr="html1.jp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06227" y="495647"/>
            <a:ext cx="10992346" cy="8330815"/>
          </a:xfrm>
          <a:prstGeom prst="rect">
            <a:avLst/>
          </a:prstGeom>
          <a:ln w="9525">
            <a:round/>
          </a:ln>
        </p:spPr>
      </p:pic>
      <p:sp>
        <p:nvSpPr>
          <p:cNvPr id="157" name="Webpage"/>
          <p:cNvSpPr txBox="1"/>
          <p:nvPr/>
        </p:nvSpPr>
        <p:spPr>
          <a:xfrm>
            <a:off x="5829312" y="8913102"/>
            <a:ext cx="134617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Webpage</a:t>
            </a:r>
          </a:p>
        </p:txBody>
      </p:sp>
      <p:sp>
        <p:nvSpPr>
          <p:cNvPr id="158" name="Header"/>
          <p:cNvSpPr txBox="1"/>
          <p:nvPr/>
        </p:nvSpPr>
        <p:spPr>
          <a:xfrm>
            <a:off x="1023835" y="86602"/>
            <a:ext cx="10511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Header</a:t>
            </a:r>
          </a:p>
        </p:txBody>
      </p:sp>
      <p:sp>
        <p:nvSpPr>
          <p:cNvPr id="159" name="Logo"/>
          <p:cNvSpPr txBox="1"/>
          <p:nvPr/>
        </p:nvSpPr>
        <p:spPr>
          <a:xfrm>
            <a:off x="3208235" y="950202"/>
            <a:ext cx="771730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Logo</a:t>
            </a:r>
          </a:p>
        </p:txBody>
      </p:sp>
      <p:sp>
        <p:nvSpPr>
          <p:cNvPr id="160" name="Nav"/>
          <p:cNvSpPr txBox="1"/>
          <p:nvPr/>
        </p:nvSpPr>
        <p:spPr>
          <a:xfrm>
            <a:off x="6422809" y="950202"/>
            <a:ext cx="616382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Nav</a:t>
            </a:r>
          </a:p>
        </p:txBody>
      </p:sp>
      <p:sp>
        <p:nvSpPr>
          <p:cNvPr id="161" name="List of Links"/>
          <p:cNvSpPr txBox="1"/>
          <p:nvPr/>
        </p:nvSpPr>
        <p:spPr>
          <a:xfrm>
            <a:off x="7393482" y="315202"/>
            <a:ext cx="167223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List of Links</a:t>
            </a:r>
          </a:p>
        </p:txBody>
      </p:sp>
      <p:sp>
        <p:nvSpPr>
          <p:cNvPr id="162" name="A sidebar"/>
          <p:cNvSpPr txBox="1"/>
          <p:nvPr/>
        </p:nvSpPr>
        <p:spPr>
          <a:xfrm>
            <a:off x="408927" y="1864756"/>
            <a:ext cx="1341146" cy="43639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 sidebar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